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269" r:id="rId12"/>
    <p:sldId id="270" r:id="rId13"/>
    <p:sldId id="271" r:id="rId14"/>
    <p:sldId id="272" r:id="rId15"/>
    <p:sldId id="273" r:id="rId16"/>
    <p:sldId id="259" r:id="rId17"/>
    <p:sldId id="274" r:id="rId18"/>
    <p:sldId id="275" r:id="rId19"/>
    <p:sldId id="276" r:id="rId20"/>
    <p:sldId id="277" r:id="rId21"/>
    <p:sldId id="278" r:id="rId22"/>
    <p:sldId id="289" r:id="rId23"/>
    <p:sldId id="290" r:id="rId24"/>
    <p:sldId id="260" r:id="rId25"/>
    <p:sldId id="279" r:id="rId26"/>
    <p:sldId id="280" r:id="rId27"/>
    <p:sldId id="281" r:id="rId28"/>
    <p:sldId id="291" r:id="rId29"/>
    <p:sldId id="292" r:id="rId30"/>
    <p:sldId id="282" r:id="rId31"/>
    <p:sldId id="283" r:id="rId32"/>
    <p:sldId id="261" r:id="rId33"/>
    <p:sldId id="284" r:id="rId34"/>
    <p:sldId id="285" r:id="rId35"/>
    <p:sldId id="293" r:id="rId36"/>
    <p:sldId id="294" r:id="rId37"/>
    <p:sldId id="286" r:id="rId38"/>
    <p:sldId id="287" r:id="rId39"/>
    <p:sldId id="2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4" y="3748414"/>
            <a:ext cx="9144000" cy="2387600"/>
          </a:xfrm>
        </p:spPr>
        <p:txBody>
          <a:bodyPr>
            <a:normAutofit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Other’s Goals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4" y="103258"/>
            <a:ext cx="4280452" cy="4150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00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73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20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449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30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956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61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0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50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984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4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659893" y="2054443"/>
            <a:ext cx="2589618" cy="2164236"/>
            <a:chOff x="1108381" y="2391419"/>
            <a:chExt cx="2301880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1108381" y="4007408"/>
              <a:ext cx="23018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Requirements &amp; Objectives 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19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374886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372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487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232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825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716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854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63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FATOOOO GELCEK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042455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COO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İrem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COŞKUN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CEO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Industry’s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126153" y="1367385"/>
            <a:ext cx="4515729" cy="44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0960E-DE0F-4C80-91CB-127A2FAC5DC4}"/>
              </a:ext>
            </a:extLst>
          </p:cNvPr>
          <p:cNvSpPr txBox="1"/>
          <p:nvPr/>
        </p:nvSpPr>
        <p:spPr>
          <a:xfrm>
            <a:off x="5271295" y="2788402"/>
            <a:ext cx="657975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score in the opponents’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defend our own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Control via tele-controller (non-autonomous)</a:t>
            </a:r>
          </a:p>
          <a:p>
            <a:endParaRPr lang="en-US" sz="2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28AA0-B33B-4047-9A1B-D11B0C0B1359}"/>
              </a:ext>
            </a:extLst>
          </p:cNvPr>
          <p:cNvCxnSpPr>
            <a:cxnSpLocks/>
          </p:cNvCxnSpPr>
          <p:nvPr/>
        </p:nvCxnSpPr>
        <p:spPr>
          <a:xfrm>
            <a:off x="4604700" y="2514551"/>
            <a:ext cx="0" cy="214387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5BC547-178F-4FB7-A4F9-BA9EA1F8A051}"/>
              </a:ext>
            </a:extLst>
          </p:cNvPr>
          <p:cNvSpPr txBox="1"/>
          <p:nvPr/>
        </p:nvSpPr>
        <p:spPr>
          <a:xfrm>
            <a:off x="4641882" y="3333248"/>
            <a:ext cx="79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75 cm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79691B-AE05-4728-ADCE-7C6286E119D0}"/>
              </a:ext>
            </a:extLst>
          </p:cNvPr>
          <p:cNvSpPr txBox="1"/>
          <p:nvPr/>
        </p:nvSpPr>
        <p:spPr>
          <a:xfrm>
            <a:off x="3610423" y="5369192"/>
            <a:ext cx="1586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Our Robot</a:t>
            </a:r>
            <a:endParaRPr lang="en-US" sz="2600" dirty="0"/>
          </a:p>
        </p:txBody>
      </p:sp>
      <p:pic>
        <p:nvPicPr>
          <p:cNvPr id="2050" name="Picture 2" descr="controller cartoon ile ilgili gÃ¶rsel sonucu">
            <a:extLst>
              <a:ext uri="{FF2B5EF4-FFF2-40B4-BE49-F238E27FC236}">
                <a16:creationId xmlns:a16="http://schemas.microsoft.com/office/drawing/2014/main" id="{4FBE1D6B-0721-45DC-B91B-C99075D3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 bwMode="auto">
          <a:xfrm>
            <a:off x="9076945" y="2296938"/>
            <a:ext cx="2476500" cy="24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43AFF-A20D-4AA9-9481-827003ACEF20}"/>
              </a:ext>
            </a:extLst>
          </p:cNvPr>
          <p:cNvSpPr txBox="1"/>
          <p:nvPr/>
        </p:nvSpPr>
        <p:spPr>
          <a:xfrm>
            <a:off x="1322470" y="5614890"/>
            <a:ext cx="19802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Playfield Side</a:t>
            </a:r>
            <a:endParaRPr lang="en-US" sz="2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583E1-9537-469C-8C68-1053E1F5C9A5}"/>
              </a:ext>
            </a:extLst>
          </p:cNvPr>
          <p:cNvSpPr txBox="1"/>
          <p:nvPr/>
        </p:nvSpPr>
        <p:spPr>
          <a:xfrm>
            <a:off x="9218805" y="5038794"/>
            <a:ext cx="21927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Controller Side</a:t>
            </a:r>
            <a:endParaRPr lang="en-US" sz="2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03384A-31B2-4F75-929A-7E18D4949C5B}"/>
              </a:ext>
            </a:extLst>
          </p:cNvPr>
          <p:cNvCxnSpPr>
            <a:cxnSpLocks/>
          </p:cNvCxnSpPr>
          <p:nvPr/>
        </p:nvCxnSpPr>
        <p:spPr>
          <a:xfrm flipH="1">
            <a:off x="4116508" y="4779897"/>
            <a:ext cx="5102297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CF6645-368B-40E9-83E2-8965EBDFFAE3}"/>
              </a:ext>
            </a:extLst>
          </p:cNvPr>
          <p:cNvSpPr txBox="1"/>
          <p:nvPr/>
        </p:nvSpPr>
        <p:spPr>
          <a:xfrm>
            <a:off x="6321697" y="4770959"/>
            <a:ext cx="92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&gt; 30 m</a:t>
            </a:r>
            <a:endParaRPr lang="en-US" b="1" dirty="0"/>
          </a:p>
        </p:txBody>
      </p:sp>
      <p:sp>
        <p:nvSpPr>
          <p:cNvPr id="2055" name="Hexagon 2054">
            <a:extLst>
              <a:ext uri="{FF2B5EF4-FFF2-40B4-BE49-F238E27FC236}">
                <a16:creationId xmlns:a16="http://schemas.microsoft.com/office/drawing/2014/main" id="{207B0171-B236-47E4-8A76-0321A2643AEE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E575D6-FFE3-4344-B16B-A8DA8686918B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28B349F0-A796-4A6A-9D44-5A6DBE41AB31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BDAFB7A7-7F0E-4947-B5BC-385C43C66AAB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miley Face 7">
            <a:extLst>
              <a:ext uri="{FF2B5EF4-FFF2-40B4-BE49-F238E27FC236}">
                <a16:creationId xmlns:a16="http://schemas.microsoft.com/office/drawing/2014/main" id="{B024B5D7-3FBE-4720-9FFE-9A84872658C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EBA3073-352C-451D-A351-99CA0D6C7DE5}"/>
              </a:ext>
            </a:extLst>
          </p:cNvPr>
          <p:cNvCxnSpPr>
            <a:cxnSpLocks/>
          </p:cNvCxnSpPr>
          <p:nvPr/>
        </p:nvCxnSpPr>
        <p:spPr>
          <a:xfrm>
            <a:off x="2711133" y="4987878"/>
            <a:ext cx="975544" cy="656747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>
            <a:extLst>
              <a:ext uri="{FF2B5EF4-FFF2-40B4-BE49-F238E27FC236}">
                <a16:creationId xmlns:a16="http://schemas.microsoft.com/office/drawing/2014/main" id="{76915BCD-2B50-44DD-8B59-C6AD8569B7D1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94D90-8EBD-4B31-A9E7-356E0CCCC2D7}"/>
              </a:ext>
            </a:extLst>
          </p:cNvPr>
          <p:cNvSpPr txBox="1"/>
          <p:nvPr/>
        </p:nvSpPr>
        <p:spPr>
          <a:xfrm>
            <a:off x="3323086" y="1440452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Opponents’ Robot</a:t>
            </a:r>
            <a:endParaRPr lang="en-US" sz="2600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C03894-75A7-4EED-A5F6-F0A76EB92C22}"/>
              </a:ext>
            </a:extLst>
          </p:cNvPr>
          <p:cNvCxnSpPr>
            <a:cxnSpLocks/>
          </p:cNvCxnSpPr>
          <p:nvPr/>
        </p:nvCxnSpPr>
        <p:spPr>
          <a:xfrm flipV="1">
            <a:off x="2670527" y="170369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514F17-0AFA-4C11-9319-14C89DA3E91C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436991-944A-4DAD-85E0-C52A03294B99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2B63DCD-1AA2-4D7B-8278-4D79D87F7A3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96880-A477-4551-8663-3C29D8AA89AC}"/>
              </a:ext>
            </a:extLst>
          </p:cNvPr>
          <p:cNvSpPr/>
          <p:nvPr/>
        </p:nvSpPr>
        <p:spPr>
          <a:xfrm>
            <a:off x="2976638" y="2494884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DC7973C-55FD-48C2-9DA8-0372C3B986D8}"/>
              </a:ext>
            </a:extLst>
          </p:cNvPr>
          <p:cNvCxnSpPr>
            <a:cxnSpLocks/>
          </p:cNvCxnSpPr>
          <p:nvPr/>
        </p:nvCxnSpPr>
        <p:spPr>
          <a:xfrm flipV="1">
            <a:off x="3274090" y="2168464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E7A000-93B8-4893-B744-EF32E7E1E159}"/>
              </a:ext>
            </a:extLst>
          </p:cNvPr>
          <p:cNvSpPr txBox="1"/>
          <p:nvPr/>
        </p:nvSpPr>
        <p:spPr>
          <a:xfrm>
            <a:off x="3935777" y="1896350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REQUIREMENTS &amp; OBJECTIVES</a:t>
            </a:r>
            <a:br>
              <a:rPr lang="tr-TR" sz="4000" dirty="0">
                <a:latin typeface="+mn-lt"/>
              </a:rPr>
            </a:br>
            <a:r>
              <a:rPr lang="tr-TR" sz="3400" dirty="0">
                <a:latin typeface="+mn-lt"/>
              </a:rPr>
              <a:t>Requirements &amp; Constraints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7A19408B-652E-4530-BCE4-2AC660DC50E4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37785B-2729-4EB7-B861-9DC859B6AEB1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F2CA0-12AE-47AD-96DC-23CE96776145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80D3-7B1E-42AD-BDE6-B3386AC07BB2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371C5D4-01A7-4E57-874E-42795F39380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01CAD5F-CC69-4082-8698-A475087C09FD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F7C7D-53C4-409D-8687-1509DE7593C0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A7D34AB-F07D-4643-91C9-DFE0A2A5E603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5331293-483D-40C5-9BA7-FEE2FE87D60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4191-960D-4681-8174-1D2D2105C600}"/>
              </a:ext>
            </a:extLst>
          </p:cNvPr>
          <p:cNvSpPr txBox="1"/>
          <p:nvPr/>
        </p:nvSpPr>
        <p:spPr>
          <a:xfrm>
            <a:off x="3966724" y="2311423"/>
            <a:ext cx="8303363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Goal line should be two times of our robots’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20 sec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Non-autonomous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Tele-controller should be away 30 m (indoor) from the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Robot should stay in its’ half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Carrying, grasping and scooping the ball is not allowed. </a:t>
            </a: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Within $200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tr-TR" sz="4000" dirty="0">
                <a:latin typeface="+mn-lt"/>
              </a:rPr>
              <a:t>REQUIREMENTS &amp; OBJECTIVES</a:t>
            </a:r>
            <a:br>
              <a:rPr lang="tr-TR" dirty="0"/>
            </a:br>
            <a:r>
              <a:rPr lang="tr-TR" sz="3400" dirty="0">
                <a:latin typeface="+mn-lt"/>
              </a:rPr>
              <a:t>Performance Related Objectives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3">
            <a:extLst>
              <a:ext uri="{FF2B5EF4-FFF2-40B4-BE49-F238E27FC236}">
                <a16:creationId xmlns:a16="http://schemas.microsoft.com/office/drawing/2014/main" id="{61EB58F7-84BC-45EF-8204-520480D9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433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2" name="Freeform 54">
            <a:extLst>
              <a:ext uri="{FF2B5EF4-FFF2-40B4-BE49-F238E27FC236}">
                <a16:creationId xmlns:a16="http://schemas.microsoft.com/office/drawing/2014/main" id="{73906FC1-22FC-481D-BC5A-976889D6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995" y="2441008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5" name="Freeform 53">
            <a:extLst>
              <a:ext uri="{FF2B5EF4-FFF2-40B4-BE49-F238E27FC236}">
                <a16:creationId xmlns:a16="http://schemas.microsoft.com/office/drawing/2014/main" id="{CBF3C026-B5EC-41D7-BE9F-166A94B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975" y="2443593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6" name="Freeform 54">
            <a:extLst>
              <a:ext uri="{FF2B5EF4-FFF2-40B4-BE49-F238E27FC236}">
                <a16:creationId xmlns:a16="http://schemas.microsoft.com/office/drawing/2014/main" id="{FC496C1B-3984-4E34-A7F1-132C49E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739" y="2443592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76697BD7-647A-43A1-B3E1-B14A7A31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204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8" name="Freeform 54">
            <a:extLst>
              <a:ext uri="{FF2B5EF4-FFF2-40B4-BE49-F238E27FC236}">
                <a16:creationId xmlns:a16="http://schemas.microsoft.com/office/drawing/2014/main" id="{D64A413C-7DA7-4B26-ABDD-2396749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0925" y="2442419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C25F1-EBB0-46DE-96FB-953F5C881497}"/>
              </a:ext>
            </a:extLst>
          </p:cNvPr>
          <p:cNvSpPr txBox="1"/>
          <p:nvPr/>
        </p:nvSpPr>
        <p:spPr bwMode="auto">
          <a:xfrm>
            <a:off x="2284254" y="2715698"/>
            <a:ext cx="154289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Range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1F5A6-3D54-4E28-9D67-89EB9C513649}"/>
              </a:ext>
            </a:extLst>
          </p:cNvPr>
          <p:cNvSpPr txBox="1"/>
          <p:nvPr/>
        </p:nvSpPr>
        <p:spPr bwMode="auto">
          <a:xfrm>
            <a:off x="4778796" y="2505912"/>
            <a:ext cx="2127517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Power Consumption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A2786-CC8B-4E3D-A0F2-2DC71C619C11}"/>
              </a:ext>
            </a:extLst>
          </p:cNvPr>
          <p:cNvSpPr txBox="1"/>
          <p:nvPr/>
        </p:nvSpPr>
        <p:spPr bwMode="auto">
          <a:xfrm>
            <a:off x="7516907" y="2531173"/>
            <a:ext cx="2287133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Transmission Delay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7" name="Shape 2554">
            <a:extLst>
              <a:ext uri="{FF2B5EF4-FFF2-40B4-BE49-F238E27FC236}">
                <a16:creationId xmlns:a16="http://schemas.microsoft.com/office/drawing/2014/main" id="{34EDC522-6DCF-43AA-9E1C-6C737F627492}"/>
              </a:ext>
            </a:extLst>
          </p:cNvPr>
          <p:cNvSpPr/>
          <p:nvPr/>
        </p:nvSpPr>
        <p:spPr>
          <a:xfrm>
            <a:off x="8311995" y="1771665"/>
            <a:ext cx="696959" cy="633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8" name="Shape 2587">
            <a:extLst>
              <a:ext uri="{FF2B5EF4-FFF2-40B4-BE49-F238E27FC236}">
                <a16:creationId xmlns:a16="http://schemas.microsoft.com/office/drawing/2014/main" id="{7EE9C49E-93F9-4530-BDEB-5B5C13469575}"/>
              </a:ext>
            </a:extLst>
          </p:cNvPr>
          <p:cNvSpPr/>
          <p:nvPr/>
        </p:nvSpPr>
        <p:spPr>
          <a:xfrm>
            <a:off x="2763869" y="1810994"/>
            <a:ext cx="523259" cy="52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17">
            <a:extLst>
              <a:ext uri="{FF2B5EF4-FFF2-40B4-BE49-F238E27FC236}">
                <a16:creationId xmlns:a16="http://schemas.microsoft.com/office/drawing/2014/main" id="{E810944D-8E2E-4312-B1BB-233954BBFE3F}"/>
              </a:ext>
            </a:extLst>
          </p:cNvPr>
          <p:cNvSpPr/>
          <p:nvPr/>
        </p:nvSpPr>
        <p:spPr>
          <a:xfrm>
            <a:off x="5513579" y="1798405"/>
            <a:ext cx="725331" cy="59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67B06-77F6-4F21-9636-6119CD63120C}"/>
              </a:ext>
            </a:extLst>
          </p:cNvPr>
          <p:cNvSpPr txBox="1"/>
          <p:nvPr/>
        </p:nvSpPr>
        <p:spPr>
          <a:xfrm>
            <a:off x="4628736" y="3309391"/>
            <a:ext cx="2491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Perfect–&gt; 30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 -&gt; 15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 -&gt; 5 min of operation</a:t>
            </a:r>
          </a:p>
          <a:p>
            <a:r>
              <a:rPr lang="tr-TR" dirty="0"/>
              <a:t>    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EA018F-9221-4D6D-A4A2-DD48ED8056AF}"/>
              </a:ext>
            </a:extLst>
          </p:cNvPr>
          <p:cNvSpPr txBox="1"/>
          <p:nvPr/>
        </p:nvSpPr>
        <p:spPr>
          <a:xfrm>
            <a:off x="7442269" y="3229351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 100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Good -&gt; 400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600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Poor-&gt; 1 sec delay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B25BE4-DAB8-4FF0-83EC-32F2D39820F4}"/>
              </a:ext>
            </a:extLst>
          </p:cNvPr>
          <p:cNvSpPr txBox="1"/>
          <p:nvPr/>
        </p:nvSpPr>
        <p:spPr>
          <a:xfrm>
            <a:off x="1855947" y="3183233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Perfect–&gt;more than 30m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30 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Poor/Failure-&gt; less than 30 m</a:t>
            </a:r>
          </a:p>
        </p:txBody>
      </p:sp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337</Words>
  <Application>Microsoft Office PowerPoint</Application>
  <PresentationFormat>Widescreen</PresentationFormat>
  <Paragraphs>122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Gill Sans</vt:lpstr>
      <vt:lpstr>Office Theme</vt:lpstr>
      <vt:lpstr>CONCEPTUAL DESIGN PRESENTATION Devices Trying to Score in Each Other’s Goals</vt:lpstr>
      <vt:lpstr>CEO FATMA NUR ARABACI</vt:lpstr>
      <vt:lpstr>Presentation Outline</vt:lpstr>
      <vt:lpstr>COMPANY PROFILE Shareholders</vt:lpstr>
      <vt:lpstr>PowerPoint Presentation</vt:lpstr>
      <vt:lpstr>PROBLEM STATEMENT</vt:lpstr>
      <vt:lpstr>PowerPoint Presentation</vt:lpstr>
      <vt:lpstr>REQUIREMENTS &amp; OBJECTIVES Requirements &amp; Constraints</vt:lpstr>
      <vt:lpstr>REQUIREMENTS &amp; OBJECTIVES Performance Related Objectives</vt:lpstr>
      <vt:lpstr>CMO BERKAY GÖKSU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CTO FURKAN BAHADIR ELİK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CFO AYCAN BEYENİR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 İREM COŞKUN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Fato</cp:lastModifiedBy>
  <cp:revision>47</cp:revision>
  <dcterms:created xsi:type="dcterms:W3CDTF">2018-12-25T08:01:41Z</dcterms:created>
  <dcterms:modified xsi:type="dcterms:W3CDTF">2018-12-26T12:32:21Z</dcterms:modified>
</cp:coreProperties>
</file>